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1" r:id="rId1"/>
  </p:sldMasterIdLst>
  <p:notesMasterIdLst>
    <p:notesMasterId r:id="rId31"/>
  </p:notesMasterIdLst>
  <p:handoutMasterIdLst>
    <p:handoutMasterId r:id="rId32"/>
  </p:handoutMasterIdLst>
  <p:sldIdLst>
    <p:sldId id="490" r:id="rId2"/>
    <p:sldId id="528" r:id="rId3"/>
    <p:sldId id="536" r:id="rId4"/>
    <p:sldId id="602" r:id="rId5"/>
    <p:sldId id="563" r:id="rId6"/>
    <p:sldId id="603" r:id="rId7"/>
    <p:sldId id="573" r:id="rId8"/>
    <p:sldId id="572" r:id="rId9"/>
    <p:sldId id="574" r:id="rId10"/>
    <p:sldId id="576" r:id="rId11"/>
    <p:sldId id="609" r:id="rId12"/>
    <p:sldId id="579" r:id="rId13"/>
    <p:sldId id="581" r:id="rId14"/>
    <p:sldId id="583" r:id="rId15"/>
    <p:sldId id="584" r:id="rId16"/>
    <p:sldId id="610" r:id="rId17"/>
    <p:sldId id="612" r:id="rId18"/>
    <p:sldId id="565" r:id="rId19"/>
    <p:sldId id="588" r:id="rId20"/>
    <p:sldId id="591" r:id="rId21"/>
    <p:sldId id="592" r:id="rId22"/>
    <p:sldId id="594" r:id="rId23"/>
    <p:sldId id="604" r:id="rId24"/>
    <p:sldId id="496" r:id="rId25"/>
    <p:sldId id="525" r:id="rId26"/>
    <p:sldId id="599" r:id="rId27"/>
    <p:sldId id="600" r:id="rId28"/>
    <p:sldId id="601" r:id="rId29"/>
    <p:sldId id="526" r:id="rId30"/>
  </p:sldIdLst>
  <p:sldSz cx="12226925" cy="6859588"/>
  <p:notesSz cx="9774238" cy="66484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5644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11289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693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22578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822296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3386755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951214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4515673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09">
          <p15:clr>
            <a:srgbClr val="A4A3A4"/>
          </p15:clr>
        </p15:guide>
        <p15:guide id="3" orient="horz" pos="2095">
          <p15:clr>
            <a:srgbClr val="A4A3A4"/>
          </p15:clr>
        </p15:guide>
        <p15:guide id="4" pos="307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ECFF"/>
    <a:srgbClr val="99CCFF"/>
    <a:srgbClr val="66CCFF"/>
    <a:srgbClr val="96BBE4"/>
    <a:srgbClr val="1C1C1C"/>
    <a:srgbClr val="F0ECF4"/>
    <a:srgbClr val="FF9933"/>
    <a:srgbClr val="4D4D4D"/>
    <a:srgbClr val="FF9A60"/>
    <a:srgbClr val="FFD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714" y="102"/>
      </p:cViewPr>
      <p:guideLst>
        <p:guide orient="horz" pos="2160"/>
        <p:guide pos="3840"/>
        <p:guide orient="horz" pos="2161"/>
        <p:guide pos="3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2016" y="102"/>
      </p:cViewPr>
      <p:guideLst>
        <p:guide orient="horz" pos="2142"/>
        <p:guide pos="3109"/>
        <p:guide orient="horz" pos="2095"/>
        <p:guide pos="307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37200" y="0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2C93E-1805-4881-83D1-B1972237D3BE}" type="datetimeFigureOut">
              <a:rPr lang="ru-RU" smtClean="0"/>
              <a:pPr/>
              <a:t>03.07.2024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15075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37200" y="6315075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EBB5-D8F2-46E4-9C0B-09C9AB805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008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36076" cy="333820"/>
          </a:xfrm>
          <a:prstGeom prst="rect">
            <a:avLst/>
          </a:prstGeom>
        </p:spPr>
        <p:txBody>
          <a:bodyPr vert="horz" lIns="90078" tIns="45039" rIns="90078" bIns="45039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36601" y="3"/>
            <a:ext cx="4236076" cy="333820"/>
          </a:xfrm>
          <a:prstGeom prst="rect">
            <a:avLst/>
          </a:prstGeom>
        </p:spPr>
        <p:txBody>
          <a:bodyPr vert="horz" lIns="90078" tIns="45039" rIns="90078" bIns="45039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836E16-83BF-41CD-8AB9-00A0E28F14E9}" type="datetimeFigureOut">
              <a:rPr lang="ru-RU"/>
              <a:pPr>
                <a:defRPr/>
              </a:pPr>
              <a:t>03.07.2024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0" y="831850"/>
            <a:ext cx="3995738" cy="2243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78" tIns="45039" rIns="90078" bIns="45039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76956" y="3200016"/>
            <a:ext cx="7820328" cy="2617769"/>
          </a:xfrm>
          <a:prstGeom prst="rect">
            <a:avLst/>
          </a:prstGeom>
        </p:spPr>
        <p:txBody>
          <a:bodyPr vert="horz" lIns="90078" tIns="45039" rIns="90078" bIns="45039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314631"/>
            <a:ext cx="4236076" cy="333819"/>
          </a:xfrm>
          <a:prstGeom prst="rect">
            <a:avLst/>
          </a:prstGeom>
        </p:spPr>
        <p:txBody>
          <a:bodyPr vert="horz" lIns="90078" tIns="45039" rIns="90078" bIns="45039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36601" y="6314631"/>
            <a:ext cx="4236076" cy="333819"/>
          </a:xfrm>
          <a:prstGeom prst="rect">
            <a:avLst/>
          </a:prstGeom>
        </p:spPr>
        <p:txBody>
          <a:bodyPr vert="horz" wrap="square" lIns="90078" tIns="45039" rIns="90078" bIns="4503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6D743D-12F0-4C56-8587-B5AD023BDB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7018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4459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8918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93377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57836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22296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86755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51214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15673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9250" y="831850"/>
            <a:ext cx="3995738" cy="2243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6D743D-12F0-4C56-8587-B5AD023BDB17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1769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6D743D-12F0-4C56-8587-B5AD023BDB17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488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6630" y="2515183"/>
            <a:ext cx="8940938" cy="2263305"/>
          </a:xfrm>
        </p:spPr>
        <p:txBody>
          <a:bodyPr anchor="b">
            <a:normAutofit/>
          </a:bodyPr>
          <a:lstStyle>
            <a:lvl1pPr>
              <a:defRPr sz="54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630" y="4778486"/>
            <a:ext cx="8940938" cy="112654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E5ADF-9E0A-4D85-BFE8-EB7E66D9B1D3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4812"/>
            <a:ext cx="1749650" cy="7787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4530589"/>
            <a:ext cx="782001" cy="365210"/>
          </a:xfrm>
        </p:spPr>
        <p:txBody>
          <a:bodyPr/>
          <a:lstStyle/>
          <a:p>
            <a:pPr>
              <a:defRPr/>
            </a:pPr>
            <a:fld id="{167FE702-51F7-4764-B8DC-54744C45BEC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889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53" y="624254"/>
            <a:ext cx="8937215" cy="12811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629" y="2134094"/>
            <a:ext cx="8940939" cy="37784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4D47CB-6F59-476B-A813-6F9E1328E399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29DB7-485C-44F6-B3B7-3685C285E67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80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2059227"/>
            <a:ext cx="8940938" cy="1469140"/>
          </a:xfrm>
        </p:spPr>
        <p:txBody>
          <a:bodyPr anchor="b"/>
          <a:lstStyle>
            <a:lvl1pPr algn="l">
              <a:defRPr sz="40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3530947"/>
            <a:ext cx="8940938" cy="860599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EC02D7-6966-426A-B2E1-E856F42B2A12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3178912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3244890"/>
            <a:ext cx="782001" cy="365210"/>
          </a:xfrm>
        </p:spPr>
        <p:txBody>
          <a:bodyPr/>
          <a:lstStyle/>
          <a:p>
            <a:pPr>
              <a:defRPr/>
            </a:pPr>
            <a:fld id="{6A1E0557-0DDE-4885-8C0D-ABC29F1A91F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243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6629" y="2134094"/>
            <a:ext cx="4326221" cy="37784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1346" y="2126714"/>
            <a:ext cx="4326221" cy="37784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0B71B-E044-4BBB-BF3F-64F6D0F46F99}" type="datetime1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787965"/>
            <a:ext cx="782001" cy="365210"/>
          </a:xfrm>
        </p:spPr>
        <p:txBody>
          <a:bodyPr/>
          <a:lstStyle/>
          <a:p>
            <a:pPr>
              <a:defRPr/>
            </a:pPr>
            <a:fld id="{8DD81A7A-3AA2-496B-9A51-AB5A6C50F5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406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793" y="1973160"/>
            <a:ext cx="4004170" cy="576395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6629" y="2549556"/>
            <a:ext cx="4355334" cy="33548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28133" y="1969931"/>
            <a:ext cx="4010456" cy="576395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87488" y="2546327"/>
            <a:ext cx="4351102" cy="33548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046153-39CF-4DCC-AB15-4D6A329D99EA}" type="datetime1">
              <a:rPr lang="ru-RU" smtClean="0"/>
              <a:t>03.07.2024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787965"/>
            <a:ext cx="782001" cy="365210"/>
          </a:xfrm>
        </p:spPr>
        <p:txBody>
          <a:bodyPr/>
          <a:lstStyle/>
          <a:p>
            <a:pPr>
              <a:defRPr/>
            </a:pPr>
            <a:fld id="{C519198B-4560-450F-BBA8-A12BC5068FB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889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6D918E-211D-403D-A278-32601931A5D5}" type="datetime1">
              <a:rPr lang="ru-RU" smtClean="0"/>
              <a:t>03.07.2024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0E0B32-9A00-4A10-A5D1-822C47F2CC0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849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E53857-6B46-4C7C-9302-3CD4D885C6A3}" type="datetime1">
              <a:rPr lang="ru-RU" smtClean="0"/>
              <a:t>03.07.2024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340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446191"/>
            <a:ext cx="3515240" cy="9765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1125" y="446192"/>
            <a:ext cx="5196443" cy="541621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29" y="1598983"/>
            <a:ext cx="3515240" cy="4263423"/>
          </a:xfrm>
        </p:spPr>
        <p:txBody>
          <a:bodyPr/>
          <a:lstStyle>
            <a:lvl1pPr marL="0" indent="0">
              <a:buNone/>
              <a:defRPr sz="14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2DB06F-F6EA-49C2-85F6-A5CA5AEC3003}" type="datetime1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B131EF-184A-4479-91B8-99FC0C0B29B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070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30" y="4801712"/>
            <a:ext cx="8940939" cy="56686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96629" y="635112"/>
            <a:ext cx="8940939" cy="3855863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91" indent="0">
              <a:buNone/>
              <a:defRPr sz="1600"/>
            </a:lvl2pPr>
            <a:lvl3pPr marL="914583" indent="0">
              <a:buNone/>
              <a:defRPr sz="1600"/>
            </a:lvl3pPr>
            <a:lvl4pPr marL="1371874" indent="0">
              <a:buNone/>
              <a:defRPr sz="1600"/>
            </a:lvl4pPr>
            <a:lvl5pPr marL="1829166" indent="0">
              <a:buNone/>
              <a:defRPr sz="1600"/>
            </a:lvl5pPr>
            <a:lvl6pPr marL="2286457" indent="0">
              <a:buNone/>
              <a:defRPr sz="1600"/>
            </a:lvl6pPr>
            <a:lvl7pPr marL="2743749" indent="0">
              <a:buNone/>
              <a:defRPr sz="1600"/>
            </a:lvl7pPr>
            <a:lvl8pPr marL="3201040" indent="0">
              <a:buNone/>
              <a:defRPr sz="1600"/>
            </a:lvl8pPr>
            <a:lvl9pPr marL="3658332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368581"/>
            <a:ext cx="8940939" cy="49382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97264A-2C68-485E-8184-FF171765A926}" type="datetime1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C86316DC-9D0D-4F77-843C-6593D7686EC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29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609741"/>
            <a:ext cx="8940938" cy="3117762"/>
          </a:xfrm>
        </p:spPr>
        <p:txBody>
          <a:bodyPr anchor="ctr">
            <a:normAutofit/>
          </a:bodyPr>
          <a:lstStyle>
            <a:lvl1pPr algn="l">
              <a:defRPr sz="48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4355054"/>
            <a:ext cx="8940938" cy="155622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1F7B78-318A-4AE9-ACBC-5D3A2A0510BC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3178912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3244890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143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8113" y="609741"/>
            <a:ext cx="8417971" cy="2896270"/>
          </a:xfrm>
        </p:spPr>
        <p:txBody>
          <a:bodyPr anchor="ctr">
            <a:normAutofit/>
          </a:bodyPr>
          <a:lstStyle>
            <a:lvl1pPr algn="l">
              <a:defRPr sz="48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84394" y="3506012"/>
            <a:ext cx="7558143" cy="38108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4355054"/>
            <a:ext cx="8940938" cy="155622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0E0862-CDFE-4EBF-AE0A-5387A94D8B69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200" y="3178912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3244890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474721" y="648155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46692" y="2905979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6765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30" y="2438965"/>
            <a:ext cx="8940939" cy="2725476"/>
          </a:xfrm>
        </p:spPr>
        <p:txBody>
          <a:bodyPr anchor="b">
            <a:normAutofit/>
          </a:bodyPr>
          <a:lstStyle>
            <a:lvl1pPr algn="l">
              <a:defRPr sz="4801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182800"/>
            <a:ext cx="8940939" cy="72979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A6BEF-EA21-4E1A-91F3-2496357C8738}" type="datetime1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750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58113" y="609741"/>
            <a:ext cx="8417971" cy="2896270"/>
          </a:xfrm>
        </p:spPr>
        <p:txBody>
          <a:bodyPr anchor="ctr">
            <a:normAutofit/>
          </a:bodyPr>
          <a:lstStyle>
            <a:lvl1pPr algn="l">
              <a:defRPr sz="48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6629" y="4344406"/>
            <a:ext cx="8940939" cy="83839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182800"/>
            <a:ext cx="8940939" cy="72979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D19E37-1354-4952-A6E6-E589B6D0E2C6}" type="datetime1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7" name="TextBox 16"/>
          <p:cNvSpPr txBox="1"/>
          <p:nvPr/>
        </p:nvSpPr>
        <p:spPr>
          <a:xfrm>
            <a:off x="2474721" y="648155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46692" y="2905979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3071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627552"/>
            <a:ext cx="8940938" cy="2880687"/>
          </a:xfrm>
        </p:spPr>
        <p:txBody>
          <a:bodyPr anchor="ctr">
            <a:normAutofit/>
          </a:bodyPr>
          <a:lstStyle>
            <a:lvl1pPr algn="l">
              <a:defRPr sz="4801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6629" y="4344406"/>
            <a:ext cx="8940939" cy="83839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182800"/>
            <a:ext cx="8940939" cy="72979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C62EFE-45C4-4EFF-8C56-8E282380BBD4}" type="datetime1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4151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3ACE-1DB1-492D-9919-4616BE477807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D28B8-2F8E-4243-BEFC-0D692C5D31B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6479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21438" y="627551"/>
            <a:ext cx="2213925" cy="5285040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6629" y="627551"/>
            <a:ext cx="6495554" cy="5285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DAF18-6DB0-42EC-9A3B-A6C0B3CE57A0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FDCC1-A719-4BC1-B1BD-58EAAE167D1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865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32322" y="116659"/>
            <a:ext cx="7702856" cy="504173"/>
          </a:xfrm>
        </p:spPr>
        <p:txBody>
          <a:bodyPr>
            <a:noAutofit/>
          </a:bodyPr>
          <a:lstStyle>
            <a:lvl1pPr algn="l">
              <a:defRPr sz="40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5DF87-4BE8-4670-B256-55FF58F91B9E}" type="datetime1">
              <a:rPr lang="ru-RU" smtClean="0"/>
              <a:t>03.07.2024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3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53"/>
            <a:ext cx="2859684" cy="6640165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99" y="-786"/>
            <a:ext cx="2363425" cy="6855626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3404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00352" y="624254"/>
            <a:ext cx="8937215" cy="12811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2134094"/>
            <a:ext cx="8940939" cy="3887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1294" y="6131856"/>
            <a:ext cx="1149567" cy="3704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75F7DB-7252-46B7-A670-0890B816CE5D}" type="datetime1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630" y="6137229"/>
            <a:ext cx="7641827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3336" y="787965"/>
            <a:ext cx="782001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424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hf hdr="0" dt="0"/>
  <p:txStyles>
    <p:titleStyle>
      <a:lvl1pPr algn="l" defTabSz="457291" rtl="0" eaLnBrk="1" latinLnBrk="0" hangingPunct="1">
        <a:spcBef>
          <a:spcPct val="0"/>
        </a:spcBef>
        <a:buNone/>
        <a:defRPr sz="3601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69" indent="-342969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3099" indent="-285807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229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520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811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5103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2394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686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977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9"/>
          <p:cNvSpPr/>
          <p:nvPr/>
        </p:nvSpPr>
        <p:spPr>
          <a:xfrm>
            <a:off x="9886951" y="366901"/>
            <a:ext cx="2340778" cy="5929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150862" y="5649159"/>
            <a:ext cx="7028204" cy="1587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1" y="6382709"/>
            <a:ext cx="12226924" cy="409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12526" y="851770"/>
            <a:ext cx="10997864" cy="4003"/>
          </a:xfrm>
          <a:prstGeom prst="line">
            <a:avLst/>
          </a:prstGeom>
          <a:ln w="12700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-17463" y="-74833"/>
            <a:ext cx="14530021" cy="6812592"/>
            <a:chOff x="0" y="8203"/>
            <a:chExt cx="14530021" cy="681259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698270" y="2357885"/>
              <a:ext cx="8920394" cy="2146380"/>
            </a:xfrm>
            <a:prstGeom prst="rect">
              <a:avLst/>
            </a:prstGeom>
          </p:spPr>
          <p:txBody>
            <a:bodyPr wrap="square" lIns="150519" tIns="75259" rIns="150519" bIns="75259">
              <a:spAutoFit/>
            </a:bodyPr>
            <a:lstStyle/>
            <a:p>
              <a:pPr algn="ctr" defTabSz="1170701">
                <a:lnSpc>
                  <a:spcPct val="90000"/>
                </a:lnSpc>
                <a:spcAft>
                  <a:spcPct val="35000"/>
                </a:spcAft>
              </a:pPr>
              <a:r>
                <a:rPr lang="ru-RU" sz="3600" b="1" dirty="0">
                  <a:solidFill>
                    <a:srgbClr val="002060"/>
                  </a:solidFill>
                </a:rPr>
                <a:t>Порядок открытия лицевых </a:t>
              </a:r>
              <a:r>
                <a:rPr lang="ru-RU" sz="3600" b="1" dirty="0" smtClean="0">
                  <a:solidFill>
                    <a:srgbClr val="002060"/>
                  </a:solidFill>
                </a:rPr>
                <a:t>счетов (разделов) </a:t>
              </a:r>
              <a:r>
                <a:rPr lang="ru-RU" sz="3600" b="1" dirty="0">
                  <a:solidFill>
                    <a:srgbClr val="002060"/>
                  </a:solidFill>
                </a:rPr>
                <a:t>территориальными органами Федерального казначейства </a:t>
              </a:r>
              <a:r>
                <a:rPr lang="ru-RU" sz="3600" b="1" dirty="0" smtClean="0">
                  <a:solidFill>
                    <a:srgbClr val="002060"/>
                  </a:solidFill>
                </a:rPr>
                <a:t>участникам </a:t>
              </a:r>
              <a:r>
                <a:rPr lang="ru-RU" sz="3600" b="1" dirty="0">
                  <a:solidFill>
                    <a:srgbClr val="002060"/>
                  </a:solidFill>
                </a:rPr>
                <a:t>казначейского </a:t>
              </a:r>
              <a:r>
                <a:rPr lang="ru-RU" sz="3600" b="1" dirty="0" smtClean="0">
                  <a:solidFill>
                    <a:srgbClr val="002060"/>
                  </a:solidFill>
                </a:rPr>
                <a:t>сопровождения</a:t>
              </a:r>
              <a:endPara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360285" y="6391808"/>
              <a:ext cx="7169736" cy="428987"/>
            </a:xfrm>
            <a:prstGeom prst="rect">
              <a:avLst/>
            </a:prstGeom>
          </p:spPr>
          <p:txBody>
            <a:bodyPr wrap="square" lIns="150519" tIns="75259" rIns="150519" bIns="75259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tx1">
                      <a:alpha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г. Тюмень, июль 2024 год</a:t>
              </a:r>
              <a:endParaRPr lang="ru-RU" sz="1100" dirty="0">
                <a:solidFill>
                  <a:schemeClr val="tx1">
                    <a:alpha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266749" y="6380945"/>
              <a:ext cx="7169736" cy="428987"/>
            </a:xfrm>
            <a:prstGeom prst="rect">
              <a:avLst/>
            </a:prstGeom>
          </p:spPr>
          <p:txBody>
            <a:bodyPr wrap="square" lIns="150519" tIns="75259" rIns="150519" bIns="75259">
              <a:spAutoFit/>
            </a:bodyPr>
            <a:lstStyle/>
            <a:p>
              <a:r>
                <a:rPr lang="en-US" dirty="0" smtClean="0">
                  <a:solidFill>
                    <a:schemeClr val="tx1">
                      <a:alpha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tumen.roskazna.gov.ru</a:t>
              </a:r>
              <a:endParaRPr lang="ru-RU" dirty="0" smtClean="0">
                <a:solidFill>
                  <a:schemeClr val="tx1">
                    <a:alpha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203"/>
              <a:ext cx="2142067" cy="838510"/>
            </a:xfrm>
            <a:prstGeom prst="rect">
              <a:avLst/>
            </a:prstGeom>
          </p:spPr>
        </p:pic>
      </p:grpSp>
      <p:cxnSp>
        <p:nvCxnSpPr>
          <p:cNvPr id="13" name="Прямая соединительная линия 12"/>
          <p:cNvCxnSpPr/>
          <p:nvPr/>
        </p:nvCxnSpPr>
        <p:spPr bwMode="auto">
          <a:xfrm flipV="1">
            <a:off x="-17463" y="85881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9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399" y="1557586"/>
            <a:ext cx="11191875" cy="13503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0" dirty="0">
                <a:solidFill>
                  <a:schemeClr val="tx1"/>
                </a:solidFill>
              </a:rPr>
              <a:t>Порядок открытия лицевых счетов территориальными органами Федерального казначейства </a:t>
            </a:r>
            <a:r>
              <a:rPr lang="ru-RU" sz="1800" b="0" dirty="0" smtClean="0">
                <a:solidFill>
                  <a:schemeClr val="tx1"/>
                </a:solidFill>
              </a:rPr>
              <a:t>участникам </a:t>
            </a:r>
            <a:r>
              <a:rPr lang="ru-RU" sz="1800" b="0" dirty="0">
                <a:solidFill>
                  <a:schemeClr val="tx1"/>
                </a:solidFill>
              </a:rPr>
              <a:t>казначейского </a:t>
            </a:r>
            <a:r>
              <a:rPr lang="ru-RU" sz="1800" b="0" dirty="0" smtClean="0">
                <a:solidFill>
                  <a:schemeClr val="tx1"/>
                </a:solidFill>
              </a:rPr>
              <a:t>сопровождения, утвержденный приказом Федерального казначейства </a:t>
            </a:r>
            <a:r>
              <a:rPr lang="ru-RU" sz="1800" dirty="0" smtClean="0">
                <a:solidFill>
                  <a:schemeClr val="tx1"/>
                </a:solidFill>
              </a:rPr>
              <a:t>от 22.12.2021 № 44н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53105" y="6494378"/>
            <a:ext cx="2852950" cy="365210"/>
          </a:xfrm>
        </p:spPr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2899" y="4084687"/>
            <a:ext cx="4014844" cy="258281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sz="1400" b="1" u="sng" dirty="0" smtClean="0">
                <a:solidFill>
                  <a:schemeClr val="tx1"/>
                </a:solidFill>
              </a:rPr>
              <a:t>Резервирование: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1. Заявление на резервирование (код формы по КФД 0531368):</a:t>
            </a:r>
          </a:p>
          <a:p>
            <a:pPr marL="285750" indent="-285750">
              <a:buFontTx/>
              <a:buChar char="-"/>
            </a:pPr>
            <a:r>
              <a:rPr lang="ru-RU" sz="1400" dirty="0" err="1" smtClean="0">
                <a:solidFill>
                  <a:schemeClr val="tx1"/>
                </a:solidFill>
              </a:rPr>
              <a:t>электронно</a:t>
            </a:r>
            <a:r>
              <a:rPr lang="ru-RU" sz="1400" dirty="0" smtClean="0">
                <a:solidFill>
                  <a:schemeClr val="tx1"/>
                </a:solidFill>
              </a:rPr>
              <a:t>, если документ-основание подлежит размещению в ЕИС или ГИИС ЭБ , 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на бумажном носителе, в иных случаях;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2. Перечень юридических лиц (код формы по КФД 0531369), представленный заказчиком.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72812" y="4094170"/>
            <a:ext cx="4503279" cy="258281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sz="1400" b="1" u="sng" dirty="0" smtClean="0">
                <a:solidFill>
                  <a:schemeClr val="tx1"/>
                </a:solidFill>
              </a:rPr>
              <a:t>Открытие: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1. Заявление на открытие (код формы по КФД 0531368):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 err="1" smtClean="0">
                <a:solidFill>
                  <a:schemeClr val="tx1"/>
                </a:solidFill>
              </a:rPr>
              <a:t>электронно</a:t>
            </a:r>
            <a:r>
              <a:rPr lang="ru-RU" sz="1400" dirty="0">
                <a:solidFill>
                  <a:schemeClr val="tx1"/>
                </a:solidFill>
              </a:rPr>
              <a:t>, если документ-основание подлежит размещению в ЕИС или ГИИС ЭБ , </a:t>
            </a:r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>
                <a:solidFill>
                  <a:schemeClr val="tx1"/>
                </a:solidFill>
              </a:rPr>
              <a:t>на бумажном носителе, в иных случаях;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2. Карточка образцов подписей (код формы по КФД 0531753) в соответствии с Порядком 21н;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3. Документ-основание либо выписка из документа-основания;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4. Иные документы, предусмотренные НПА.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99078" y="4038601"/>
            <a:ext cx="2924175" cy="26289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sz="1400" b="1" u="sng" dirty="0" smtClean="0">
                <a:solidFill>
                  <a:schemeClr val="tx1"/>
                </a:solidFill>
              </a:rPr>
              <a:t>Закрытие</a:t>
            </a:r>
            <a:r>
              <a:rPr lang="ru-RU" sz="1400" u="sng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1. Заявление на закрытие, представленное клиентом (ликвидационной комиссией) или оформленное уполномоченным работником Органа ФК (код формы по </a:t>
            </a:r>
            <a:r>
              <a:rPr lang="ru-RU" sz="1400" dirty="0">
                <a:solidFill>
                  <a:schemeClr val="tx1"/>
                </a:solidFill>
              </a:rPr>
              <a:t>КФД 0531368);</a:t>
            </a:r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 2. Иные документы, предусмотренные НПА.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90925" y="3203203"/>
            <a:ext cx="4914900" cy="531267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Лицевой счет с кодом </a:t>
            </a:r>
            <a:r>
              <a:rPr lang="ru-RU" sz="2000" b="1" dirty="0" smtClean="0">
                <a:solidFill>
                  <a:schemeClr val="tx1"/>
                </a:solidFill>
              </a:rPr>
              <a:t>«71»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 rot="10800000">
            <a:off x="1762121" y="3427656"/>
            <a:ext cx="1819278" cy="657029"/>
          </a:xfrm>
          <a:prstGeom prst="bent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13" name="Стрелка углом вверх 12"/>
          <p:cNvSpPr/>
          <p:nvPr/>
        </p:nvSpPr>
        <p:spPr>
          <a:xfrm rot="10800000" flipH="1">
            <a:off x="8505825" y="3427657"/>
            <a:ext cx="1933575" cy="610943"/>
          </a:xfrm>
          <a:prstGeom prst="bent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096000" y="3733800"/>
            <a:ext cx="361950" cy="3048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100375" y="2907927"/>
            <a:ext cx="361950" cy="295275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303264" y="55309"/>
            <a:ext cx="5939534" cy="620097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Порядок открытия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</a:rPr>
              <a:t>лицевых счетов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участникам казначейского сопровождения с кодом «71»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-17463" y="85881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746864" y="6291631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/>
          <p:nvPr/>
        </p:nvPicPr>
        <p:blipFill rotWithShape="1">
          <a:blip r:embed="rId2"/>
          <a:srcRect r="1903" b="9775"/>
          <a:stretch/>
        </p:blipFill>
        <p:spPr bwMode="auto">
          <a:xfrm>
            <a:off x="361365" y="1257270"/>
            <a:ext cx="6281900" cy="423163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57444" y="53301"/>
            <a:ext cx="6394139" cy="681652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Порядок действий при открытии лицевого счета в электронном виде в ГИИС ЭБ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065235" y="1561538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пункт меню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5902091" y="2085438"/>
            <a:ext cx="2139290" cy="29976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211108" y="2391945"/>
            <a:ext cx="1714837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-13810" t="4383" r="51807" b="55051"/>
          <a:stretch/>
        </p:blipFill>
        <p:spPr>
          <a:xfrm>
            <a:off x="3613213" y="3737928"/>
            <a:ext cx="7442714" cy="2942513"/>
          </a:xfrm>
          <a:prstGeom prst="rect">
            <a:avLst/>
          </a:prstGeom>
        </p:spPr>
      </p:pic>
      <p:cxnSp>
        <p:nvCxnSpPr>
          <p:cNvPr id="13" name="Прямая со стрелкой 12"/>
          <p:cNvCxnSpPr>
            <a:endCxn id="11" idx="7"/>
          </p:cNvCxnSpPr>
          <p:nvPr/>
        </p:nvCxnSpPr>
        <p:spPr>
          <a:xfrm flipH="1">
            <a:off x="6870545" y="3123881"/>
            <a:ext cx="2268797" cy="206046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5865341" y="5129252"/>
            <a:ext cx="1177670" cy="37617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61364" y="2807048"/>
            <a:ext cx="1556712" cy="23226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452667" y="5909452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подсистему ЭБ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22" idx="0"/>
            <a:endCxn id="21" idx="5"/>
          </p:cNvCxnSpPr>
          <p:nvPr/>
        </p:nvCxnSpPr>
        <p:spPr>
          <a:xfrm flipH="1" flipV="1">
            <a:off x="1690101" y="3005294"/>
            <a:ext cx="1141787" cy="290415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9139341" y="2712049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Нажать на кнопку «Создать»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 flipV="1">
            <a:off x="12731" y="842759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142067" y="1681269"/>
            <a:ext cx="1146078" cy="2052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525502" y="3312812"/>
            <a:ext cx="1228436" cy="2766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>
            <a:stCxn id="22" idx="0"/>
            <a:endCxn id="23" idx="5"/>
          </p:cNvCxnSpPr>
          <p:nvPr/>
        </p:nvCxnSpPr>
        <p:spPr>
          <a:xfrm flipH="1" flipV="1">
            <a:off x="1574038" y="3548953"/>
            <a:ext cx="1257850" cy="2360499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8" name="Нижний колонтитул 5"/>
          <p:cNvSpPr txBox="1">
            <a:spLocks/>
          </p:cNvSpPr>
          <p:nvPr/>
        </p:nvSpPr>
        <p:spPr>
          <a:xfrm>
            <a:off x="11382420" y="6137229"/>
            <a:ext cx="58221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644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289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9337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25783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822296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386755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951214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515673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</a:rPr>
              <a:t>2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5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21" grpId="0" animBg="1"/>
      <p:bldP spid="22" grpId="0" animBg="1"/>
      <p:bldP spid="16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12109" y="203713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Заполнение данных по клиенту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95" y="4967690"/>
            <a:ext cx="1235075" cy="9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 стрелкой 21"/>
          <p:cNvCxnSpPr>
            <a:endCxn id="20" idx="0"/>
          </p:cNvCxnSpPr>
          <p:nvPr/>
        </p:nvCxnSpPr>
        <p:spPr>
          <a:xfrm flipH="1">
            <a:off x="5681275" y="3182949"/>
            <a:ext cx="1384936" cy="7662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8537" r="39759" b="22433"/>
          <a:stretch/>
        </p:blipFill>
        <p:spPr>
          <a:xfrm>
            <a:off x="1293488" y="2167387"/>
            <a:ext cx="9554980" cy="4407929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7523857" y="1819126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Данные по клиенту заполняются автоматически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332538" y="5344666"/>
            <a:ext cx="185547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40" name="Прямая со стрелкой 39"/>
          <p:cNvCxnSpPr>
            <a:stCxn id="37" idx="0"/>
            <a:endCxn id="19" idx="6"/>
          </p:cNvCxnSpPr>
          <p:nvPr/>
        </p:nvCxnSpPr>
        <p:spPr>
          <a:xfrm flipH="1" flipV="1">
            <a:off x="9625706" y="4918764"/>
            <a:ext cx="634568" cy="42590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8416031" y="4750091"/>
            <a:ext cx="1209675" cy="33734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87681" y="5814967"/>
            <a:ext cx="1745269" cy="63940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из справочников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4984837" y="5626253"/>
            <a:ext cx="2202843" cy="20537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4991190" y="5781625"/>
            <a:ext cx="2196490" cy="11574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550918" y="5707755"/>
            <a:ext cx="675503" cy="18961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309011" y="6038085"/>
            <a:ext cx="1205812" cy="15975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471350" y="3949222"/>
            <a:ext cx="6419850" cy="101846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-199219" y="5214420"/>
            <a:ext cx="185547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Тип лицевого счета для участника казначейского сопровождения - 71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3" name="Прямая со стрелкой 32"/>
          <p:cNvCxnSpPr>
            <a:stCxn id="31" idx="3"/>
            <a:endCxn id="34" idx="2"/>
          </p:cNvCxnSpPr>
          <p:nvPr/>
        </p:nvCxnSpPr>
        <p:spPr>
          <a:xfrm>
            <a:off x="1656252" y="5626253"/>
            <a:ext cx="1894666" cy="17631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7677150" y="2642791"/>
            <a:ext cx="1028446" cy="144873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3417039" y="4950875"/>
            <a:ext cx="1333511" cy="33734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4728519" y="5236317"/>
            <a:ext cx="4604020" cy="52972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804" y="86038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6" name="Скругленный прямоугольник 25"/>
          <p:cNvSpPr/>
          <p:nvPr/>
        </p:nvSpPr>
        <p:spPr>
          <a:xfrm>
            <a:off x="5832712" y="6191251"/>
            <a:ext cx="1233500" cy="497498"/>
          </a:xfrm>
          <a:prstGeom prst="roundRect">
            <a:avLst>
              <a:gd name="adj" fmla="val 20642"/>
            </a:avLst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Bef>
                <a:spcPts val="600"/>
              </a:spcBef>
              <a:spcAft>
                <a:spcPts val="0"/>
              </a:spcAft>
            </a:pPr>
            <a:r>
              <a:rPr lang="ru-RU" sz="1100" dirty="0" smtClean="0">
                <a:solidFill>
                  <a:srgbClr val="1C1C1C"/>
                </a:solidFill>
                <a:latin typeface="Times New Roman" pitchFamily="18" charset="0"/>
                <a:cs typeface="Arial" pitchFamily="34" charset="0"/>
              </a:rPr>
              <a:t>Выбираем код бюджета</a:t>
            </a:r>
            <a:endParaRPr lang="ru-RU" sz="105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4983394" y="6134671"/>
            <a:ext cx="849316" cy="18544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8" name="Нижний колонтитул 5"/>
          <p:cNvSpPr txBox="1">
            <a:spLocks/>
          </p:cNvSpPr>
          <p:nvPr/>
        </p:nvSpPr>
        <p:spPr>
          <a:xfrm>
            <a:off x="11348600" y="6227393"/>
            <a:ext cx="63835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644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289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9337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25783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822296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386755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951214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515673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3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4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 animBg="1"/>
      <p:bldP spid="19" grpId="0" animBg="1"/>
      <p:bldP spid="23" grpId="0" animBg="1"/>
      <p:bldP spid="34" grpId="0" animBg="1"/>
      <p:bldP spid="35" grpId="0" animBg="1"/>
      <p:bldP spid="20" grpId="0" animBg="1"/>
      <p:bldP spid="31" grpId="0" animBg="1"/>
      <p:bldP spid="39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" r="988"/>
          <a:stretch/>
        </p:blipFill>
        <p:spPr bwMode="auto">
          <a:xfrm>
            <a:off x="1623726" y="1036215"/>
            <a:ext cx="8129905" cy="329692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14885" y="193642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Выбор типа лицевого счета и бюджета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27" y="3314563"/>
            <a:ext cx="8211922" cy="33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2291692" y="2258945"/>
            <a:ext cx="638746" cy="42862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70979" y="4652962"/>
            <a:ext cx="1305495" cy="42862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919332" y="4073657"/>
            <a:ext cx="614648" cy="32086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806139" y="6391276"/>
            <a:ext cx="614648" cy="28574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930438" y="1910930"/>
            <a:ext cx="2952853" cy="55749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7" idx="1"/>
          </p:cNvCxnSpPr>
          <p:nvPr/>
        </p:nvCxnSpPr>
        <p:spPr>
          <a:xfrm flipH="1">
            <a:off x="1963007" y="4849041"/>
            <a:ext cx="3123370" cy="2295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806139" y="1447512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Код лицевого счета «71»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86377" y="4118548"/>
            <a:ext cx="4029913" cy="146098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код бюджета:</a:t>
            </a:r>
          </a:p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«99010001» – Федеральный бюджет; «67020319» –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Областной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бюджет;</a:t>
            </a:r>
          </a:p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«67030317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» – Бюджет городского округа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г.Тюмени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21" idx="0"/>
            <a:endCxn id="11" idx="4"/>
          </p:cNvCxnSpPr>
          <p:nvPr/>
        </p:nvCxnSpPr>
        <p:spPr>
          <a:xfrm flipH="1" flipV="1">
            <a:off x="9226656" y="4394526"/>
            <a:ext cx="340925" cy="101144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8249214" y="5405966"/>
            <a:ext cx="2636733" cy="1128184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строку, нажать «ОК»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Прямая со стрелкой 26"/>
          <p:cNvCxnSpPr>
            <a:stCxn id="21" idx="1"/>
            <a:endCxn id="12" idx="6"/>
          </p:cNvCxnSpPr>
          <p:nvPr/>
        </p:nvCxnSpPr>
        <p:spPr>
          <a:xfrm flipH="1">
            <a:off x="6420787" y="5970058"/>
            <a:ext cx="1828427" cy="56409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804" y="842759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412051" y="6422978"/>
            <a:ext cx="484826" cy="254047"/>
          </a:xfr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</a:rPr>
              <a:t>4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50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7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" t="11048" r="35281" b="12213"/>
          <a:stretch/>
        </p:blipFill>
        <p:spPr>
          <a:xfrm>
            <a:off x="2098249" y="1565492"/>
            <a:ext cx="8935897" cy="50425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173047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данных по заказчику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4874711"/>
            <a:ext cx="1235075" cy="9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Овал 17"/>
          <p:cNvSpPr/>
          <p:nvPr/>
        </p:nvSpPr>
        <p:spPr>
          <a:xfrm>
            <a:off x="2098249" y="5525410"/>
            <a:ext cx="1787613" cy="22410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7191" y="2895885"/>
            <a:ext cx="2142006" cy="921299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Поля заполняются из справочника «Сводный реестр»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2673345" y="6228684"/>
            <a:ext cx="1062348" cy="12576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0" name="Прямая со стрелкой 59"/>
          <p:cNvCxnSpPr/>
          <p:nvPr/>
        </p:nvCxnSpPr>
        <p:spPr>
          <a:xfrm flipH="1">
            <a:off x="4865885" y="3266090"/>
            <a:ext cx="4083570" cy="260489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Скругленный прямоугольник 68"/>
          <p:cNvSpPr/>
          <p:nvPr/>
        </p:nvSpPr>
        <p:spPr>
          <a:xfrm>
            <a:off x="7878528" y="1974043"/>
            <a:ext cx="1904514" cy="128171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Выбор данных заказчика из справочника Сводного реестра и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из реестра ИП и КФХ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5" name="Овал 74"/>
          <p:cNvSpPr/>
          <p:nvPr/>
        </p:nvSpPr>
        <p:spPr>
          <a:xfrm>
            <a:off x="4566436" y="5875184"/>
            <a:ext cx="427310" cy="21418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2391453" y="6067019"/>
            <a:ext cx="1297690" cy="131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>
            <a:endCxn id="80" idx="1"/>
          </p:cNvCxnSpPr>
          <p:nvPr/>
        </p:nvCxnSpPr>
        <p:spPr>
          <a:xfrm>
            <a:off x="935962" y="3817184"/>
            <a:ext cx="1645533" cy="226904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2693772" y="5870985"/>
            <a:ext cx="978959" cy="18126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31" name="Прямая со стрелкой 30"/>
          <p:cNvCxnSpPr>
            <a:endCxn id="30" idx="7"/>
          </p:cNvCxnSpPr>
          <p:nvPr/>
        </p:nvCxnSpPr>
        <p:spPr>
          <a:xfrm flipH="1">
            <a:off x="3529366" y="3251262"/>
            <a:ext cx="5420089" cy="264626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0" y="861484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070641" y="3817184"/>
            <a:ext cx="1661602" cy="246828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22" name="Нижний колонтитул 5"/>
          <p:cNvSpPr txBox="1">
            <a:spLocks/>
          </p:cNvSpPr>
          <p:nvPr/>
        </p:nvSpPr>
        <p:spPr>
          <a:xfrm flipH="1">
            <a:off x="11034146" y="6052248"/>
            <a:ext cx="560770" cy="4501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644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289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9337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25783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822296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386755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951214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515673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</a:rPr>
              <a:t>5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8" grpId="0" animBg="1"/>
      <p:bldP spid="58" grpId="0" animBg="1"/>
      <p:bldP spid="69" grpId="0" animBg="1"/>
      <p:bldP spid="75" grpId="0" animBg="1"/>
      <p:bldP spid="80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36" y="1565492"/>
            <a:ext cx="9813852" cy="49464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15764" y="223636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данных по заказчику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515764" y="3811759"/>
            <a:ext cx="1314450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193714" y="6142032"/>
            <a:ext cx="600075" cy="31658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11" idx="1"/>
            <a:endCxn id="7" idx="0"/>
          </p:cNvCxnSpPr>
          <p:nvPr/>
        </p:nvCxnSpPr>
        <p:spPr>
          <a:xfrm rot="10800000" flipV="1">
            <a:off x="7172989" y="2789797"/>
            <a:ext cx="1919816" cy="102196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5" idx="2"/>
            <a:endCxn id="8" idx="0"/>
          </p:cNvCxnSpPr>
          <p:nvPr/>
        </p:nvCxnSpPr>
        <p:spPr>
          <a:xfrm rot="5400000">
            <a:off x="9020079" y="4621012"/>
            <a:ext cx="994693" cy="204734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9092805" y="2328223"/>
            <a:ext cx="2633133" cy="92314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Поиск по ИНН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49931" y="4207540"/>
            <a:ext cx="2582333" cy="939799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строку, нажать «ОК»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V="1">
            <a:off x="804" y="859461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1516984" y="6190604"/>
            <a:ext cx="396679" cy="321385"/>
          </a:xfrm>
        </p:spPr>
        <p:txBody>
          <a:bodyPr/>
          <a:lstStyle/>
          <a:p>
            <a:pPr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6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49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37" t="5404" r="36093" b="26144"/>
          <a:stretch/>
        </p:blipFill>
        <p:spPr>
          <a:xfrm>
            <a:off x="1572347" y="1565492"/>
            <a:ext cx="9067943" cy="50901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39118" y="210591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Заполнение информации по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Документу-основанию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70532" y="4920706"/>
            <a:ext cx="3725716" cy="136950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747965" y="4194945"/>
            <a:ext cx="2438971" cy="20518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32" y="3845203"/>
            <a:ext cx="1228282" cy="13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240637" y="1606989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Данные документа-основания для открытия лицевого счета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>
            <a:stCxn id="14" idx="2"/>
          </p:cNvCxnSpPr>
          <p:nvPr/>
        </p:nvCxnSpPr>
        <p:spPr>
          <a:xfrm flipH="1">
            <a:off x="3526970" y="2430654"/>
            <a:ext cx="4092888" cy="250465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6400205" y="2455425"/>
            <a:ext cx="1219652" cy="259206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625574" y="2455425"/>
            <a:ext cx="643704" cy="268038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7704901" y="5072833"/>
            <a:ext cx="1131078" cy="3053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572949" y="5051441"/>
            <a:ext cx="1732339" cy="34817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0" y="85145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11366386" y="5685905"/>
            <a:ext cx="495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b="1" dirty="0" smtClean="0"/>
          </a:p>
          <a:p>
            <a:pPr>
              <a:defRPr/>
            </a:pPr>
            <a:r>
              <a:rPr lang="en-US" sz="1000" b="1" dirty="0" smtClean="0"/>
              <a:t>7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58949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34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10929" r="33187" b="12093"/>
          <a:stretch/>
        </p:blipFill>
        <p:spPr>
          <a:xfrm>
            <a:off x="1140298" y="1327066"/>
            <a:ext cx="9545337" cy="53546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59024" y="200157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полей ТОФК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472" y="3926698"/>
            <a:ext cx="1149350" cy="7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1522584" y="5262641"/>
            <a:ext cx="1922248" cy="3946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>
            <a:endCxn id="10" idx="6"/>
          </p:cNvCxnSpPr>
          <p:nvPr/>
        </p:nvCxnSpPr>
        <p:spPr>
          <a:xfrm flipH="1">
            <a:off x="3444832" y="2833007"/>
            <a:ext cx="5812895" cy="262695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9257727" y="1337900"/>
            <a:ext cx="2498844" cy="4476307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ТОФК по месту открытия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лс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и ТОФК ЦС – Управление Федерального казначейства по Самарской области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(код: 4200 для федерального бюджета; 6700 для бюджета субъекта РФ, местного бюджета);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ТОФК по месту нахождения клиента – Управление Федерального казначейства по Тюменской области,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код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6700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502176" y="6009320"/>
            <a:ext cx="1922248" cy="3946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3399437" y="2833007"/>
            <a:ext cx="5858290" cy="33623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008269" y="4903694"/>
            <a:ext cx="4249458" cy="91051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1522584" y="5642507"/>
            <a:ext cx="1922248" cy="3946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804" y="84534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33075" y="572099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ctr"/>
            <a:endParaRPr lang="ru-RU" b="1" dirty="0">
              <a:latin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536141" y="6317773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/>
              <a:t>8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7393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8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14171" r="36430" b="15936"/>
          <a:stretch/>
        </p:blipFill>
        <p:spPr>
          <a:xfrm>
            <a:off x="4474695" y="1421256"/>
            <a:ext cx="7752230" cy="47944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1168" r="32039" b="8129"/>
          <a:stretch/>
        </p:blipFill>
        <p:spPr>
          <a:xfrm>
            <a:off x="163947" y="1301919"/>
            <a:ext cx="8287691" cy="55358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205349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Вложение скан-копии Документа-основания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1152995" y="4255993"/>
            <a:ext cx="790575" cy="52838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761935" y="5579533"/>
            <a:ext cx="609600" cy="27060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81133" y="5579533"/>
            <a:ext cx="2633133" cy="116998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Добавить вложение, загрузить файл, сохранить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7366000" y="3818467"/>
            <a:ext cx="1202267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831443" y="2820987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1664" y="5038321"/>
            <a:ext cx="1209675" cy="5412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0" y="85108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536141" y="6317773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9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31599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24903" r="35957" b="8009"/>
          <a:stretch/>
        </p:blipFill>
        <p:spPr>
          <a:xfrm>
            <a:off x="189505" y="2436545"/>
            <a:ext cx="7099881" cy="4183585"/>
          </a:xfrm>
          <a:prstGeom prst="rect">
            <a:avLst/>
          </a:prstGeom>
        </p:spPr>
      </p:pic>
      <p:pic>
        <p:nvPicPr>
          <p:cNvPr id="12" name="Рисунок 11" descr="15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599" y="1813822"/>
            <a:ext cx="6467475" cy="29813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190" t="11108" r="27322" b="55168"/>
          <a:stretch/>
        </p:blipFill>
        <p:spPr>
          <a:xfrm>
            <a:off x="5266354" y="4636587"/>
            <a:ext cx="6816109" cy="180748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744782" y="2936201"/>
            <a:ext cx="1073951" cy="24016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059786" y="3933110"/>
            <a:ext cx="307610" cy="27939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683690" y="4795147"/>
            <a:ext cx="308677" cy="22929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11987" y="5391863"/>
            <a:ext cx="2895598" cy="121101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из справочника согласующего и утверждающего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9" name="Прямая со стрелкой 8"/>
          <p:cNvCxnSpPr>
            <a:endCxn id="7" idx="6"/>
          </p:cNvCxnSpPr>
          <p:nvPr/>
        </p:nvCxnSpPr>
        <p:spPr>
          <a:xfrm flipH="1" flipV="1">
            <a:off x="1992367" y="4909795"/>
            <a:ext cx="1049974" cy="48801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059786" y="4212509"/>
            <a:ext cx="116688" cy="118529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4590325" y="3899242"/>
            <a:ext cx="949456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29518" y="206979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Листа согласования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070111" y="2552638"/>
            <a:ext cx="1244009" cy="40017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674408" y="1001364"/>
            <a:ext cx="3268133" cy="973667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Выйти из документа, нажать на кнопку «Отправить на согласование»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8845861" y="2033397"/>
            <a:ext cx="1745277" cy="50971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598623" y="5581605"/>
            <a:ext cx="942975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0987904" y="5581605"/>
            <a:ext cx="104217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9669538" y="3899242"/>
            <a:ext cx="2636733" cy="80889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Согласовать и утвердить заявку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10504561" y="4708140"/>
            <a:ext cx="483343" cy="87346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541599" y="4738861"/>
            <a:ext cx="1962962" cy="84430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8779244" y="4062611"/>
            <a:ext cx="414867" cy="668867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 bwMode="auto">
          <a:xfrm flipV="1">
            <a:off x="804" y="852843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456248" y="3988828"/>
            <a:ext cx="1321256" cy="22368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>
            <a:stCxn id="32" idx="0"/>
          </p:cNvCxnSpPr>
          <p:nvPr/>
        </p:nvCxnSpPr>
        <p:spPr>
          <a:xfrm flipV="1">
            <a:off x="372102" y="4176919"/>
            <a:ext cx="569705" cy="142526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-358302" y="5602184"/>
            <a:ext cx="1460808" cy="92597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Вручную проставить «1»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10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4476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4" grpId="0" animBg="1"/>
      <p:bldP spid="15" grpId="0" animBg="1"/>
      <p:bldP spid="20" grpId="0" animBg="1"/>
      <p:bldP spid="23" grpId="0" animBg="1"/>
      <p:bldP spid="28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2896268" y="1574062"/>
            <a:ext cx="5657182" cy="106178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ГИИС «Электронный бюджет»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847850" y="5019675"/>
            <a:ext cx="2428875" cy="77152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Раздел 1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(ГК № 1)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572000" y="5019675"/>
            <a:ext cx="2133600" cy="77152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Раздел 2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(ГК № 2)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2" name="Правая фигурная скобка 31"/>
          <p:cNvSpPr/>
          <p:nvPr/>
        </p:nvSpPr>
        <p:spPr>
          <a:xfrm rot="5400000" flipV="1">
            <a:off x="4471997" y="3167074"/>
            <a:ext cx="314325" cy="476248"/>
          </a:xfrm>
          <a:prstGeom prst="rightBrace">
            <a:avLst>
              <a:gd name="adj1" fmla="val 8333"/>
              <a:gd name="adj2" fmla="val 55769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4171951" y="3600450"/>
            <a:ext cx="914400" cy="378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Код л/с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4914900" y="3581401"/>
            <a:ext cx="1076325" cy="655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Тип бюджета</a:t>
            </a:r>
            <a:endParaRPr lang="ru-RU" dirty="0"/>
          </a:p>
        </p:txBody>
      </p:sp>
      <p:sp>
        <p:nvSpPr>
          <p:cNvPr id="39" name="Правая фигурная скобка 38"/>
          <p:cNvSpPr/>
          <p:nvPr/>
        </p:nvSpPr>
        <p:spPr>
          <a:xfrm rot="5400000" flipV="1">
            <a:off x="6096008" y="2862283"/>
            <a:ext cx="485768" cy="1304922"/>
          </a:xfrm>
          <a:prstGeom prst="rightBrace">
            <a:avLst>
              <a:gd name="adj1" fmla="val 59296"/>
              <a:gd name="adj2" fmla="val 55769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авая фигурная скобка 40"/>
          <p:cNvSpPr/>
          <p:nvPr/>
        </p:nvSpPr>
        <p:spPr>
          <a:xfrm rot="5400000" flipV="1">
            <a:off x="7467611" y="3057536"/>
            <a:ext cx="314312" cy="714374"/>
          </a:xfrm>
          <a:prstGeom prst="rightBrace">
            <a:avLst>
              <a:gd name="adj1" fmla="val 8333"/>
              <a:gd name="adj2" fmla="val 55769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авая фигурная скобка 42"/>
          <p:cNvSpPr/>
          <p:nvPr/>
        </p:nvSpPr>
        <p:spPr>
          <a:xfrm rot="5400000" flipV="1">
            <a:off x="5105403" y="3181363"/>
            <a:ext cx="333384" cy="428616"/>
          </a:xfrm>
          <a:prstGeom prst="rightBrace">
            <a:avLst>
              <a:gd name="adj1" fmla="val 8333"/>
              <a:gd name="adj2" fmla="val 55769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5838825" y="3743325"/>
            <a:ext cx="1514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Номер клиента </a:t>
            </a:r>
          </a:p>
          <a:p>
            <a:pPr algn="ctr"/>
            <a:r>
              <a:rPr lang="ru-RU" dirty="0" smtClean="0"/>
              <a:t>в Сводном реестре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4286250" y="2733675"/>
            <a:ext cx="4371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71  1   К0562  001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10425" y="3771900"/>
            <a:ext cx="158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Порядковый номер</a:t>
            </a:r>
            <a:endParaRPr lang="ru-RU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6934200" y="5019675"/>
            <a:ext cx="2133600" cy="77152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Раздел 3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(ГК № 3)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324975" y="5019675"/>
            <a:ext cx="2133600" cy="77152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Раздел</a:t>
            </a:r>
            <a:r>
              <a:rPr lang="ru-RU" dirty="0" smtClean="0">
                <a:solidFill>
                  <a:schemeClr val="tx1"/>
                </a:solidFill>
              </a:rPr>
              <a:t> ….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29518" y="171858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Структура «единого» лицевого счета с кодом «71»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lum contrast="-20000"/>
          </a:blip>
          <a:srcRect l="7627"/>
          <a:stretch>
            <a:fillRect/>
          </a:stretch>
        </p:blipFill>
        <p:spPr bwMode="auto">
          <a:xfrm>
            <a:off x="3062287" y="1752636"/>
            <a:ext cx="1109664" cy="663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804" y="868259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11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5321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9986" r="25683" b="16547"/>
          <a:stretch/>
        </p:blipFill>
        <p:spPr>
          <a:xfrm>
            <a:off x="136914" y="1905000"/>
            <a:ext cx="7642050" cy="42862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2126" r="54775" b="30587"/>
          <a:stretch/>
        </p:blipFill>
        <p:spPr>
          <a:xfrm>
            <a:off x="6583534" y="1695454"/>
            <a:ext cx="5515059" cy="39296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33077" y="162723"/>
            <a:ext cx="6563782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Формирование Документа-основания для открытия раздела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762250" y="2771243"/>
            <a:ext cx="942975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460294" y="5691576"/>
            <a:ext cx="1562100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800850" y="2891481"/>
            <a:ext cx="829422" cy="30468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3539549" y="1240895"/>
            <a:ext cx="1165314" cy="153034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5" idx="0"/>
            <a:endCxn id="11" idx="4"/>
          </p:cNvCxnSpPr>
          <p:nvPr/>
        </p:nvCxnSpPr>
        <p:spPr>
          <a:xfrm flipH="1" flipV="1">
            <a:off x="7215561" y="3196167"/>
            <a:ext cx="1473970" cy="138849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7310310" y="4584665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Нажать на кнопку «Создать»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5905803" y="3196166"/>
            <a:ext cx="795867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>
            <a:endCxn id="8" idx="6"/>
          </p:cNvCxnSpPr>
          <p:nvPr/>
        </p:nvCxnSpPr>
        <p:spPr>
          <a:xfrm flipH="1">
            <a:off x="2022394" y="5449076"/>
            <a:ext cx="952243" cy="35203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974636" y="4996498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подсистему ЭБ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25463" y="935565"/>
            <a:ext cx="2736216" cy="773641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пункт меню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 flipV="1">
            <a:off x="0" y="86574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12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02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22" grpId="0" animBg="1"/>
      <p:bldP spid="24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2611" r="16637" b="41515"/>
          <a:stretch/>
        </p:blipFill>
        <p:spPr>
          <a:xfrm>
            <a:off x="924336" y="1941140"/>
            <a:ext cx="10165917" cy="31468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74002" y="170532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Выбор типа Заявки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70587" y="3328086"/>
            <a:ext cx="3302343" cy="14027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49801" y="4019551"/>
            <a:ext cx="3737399" cy="2182402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необходимый тип заявки.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открытии раздела – «Создание»;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внесении изменений 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окумент-основание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–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«Изменение»;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исполнении (расторжении) контракта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–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«Завершение (Исполнение)»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 flipV="1">
            <a:off x="804" y="85741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13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99687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0454" r="14680" b="9967"/>
          <a:stretch/>
        </p:blipFill>
        <p:spPr>
          <a:xfrm>
            <a:off x="914400" y="2061882"/>
            <a:ext cx="10404596" cy="47729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61863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«Исполнитель»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530198" y="3505017"/>
            <a:ext cx="2076450" cy="157480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Подраздел «Банковские реквизиты» заполняется вручную или автоматически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82607" y="3352434"/>
            <a:ext cx="877998" cy="30516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016991" y="1822870"/>
            <a:ext cx="5367334" cy="145459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899941" y="3336320"/>
            <a:ext cx="930654" cy="32128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938447" y="3336987"/>
            <a:ext cx="1161928" cy="28073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829168" y="3336321"/>
            <a:ext cx="1172976" cy="28139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074192" y="3617718"/>
            <a:ext cx="2955522" cy="70792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33336" y="5026680"/>
            <a:ext cx="8972550" cy="8497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384325" y="1452300"/>
            <a:ext cx="3229505" cy="823064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Подраздел «Основные сведения» заполняется автоматически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914400" y="6310184"/>
            <a:ext cx="1094353" cy="33410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180160" y="5958536"/>
            <a:ext cx="2076450" cy="87630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из сертификата или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3" name="Прямая со стрелкой 32"/>
          <p:cNvCxnSpPr>
            <a:endCxn id="28" idx="6"/>
          </p:cNvCxnSpPr>
          <p:nvPr/>
        </p:nvCxnSpPr>
        <p:spPr>
          <a:xfrm flipH="1">
            <a:off x="2008753" y="6421902"/>
            <a:ext cx="1159670" cy="5533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7290486" y="4183245"/>
            <a:ext cx="2239712" cy="89657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 bwMode="auto">
          <a:xfrm flipV="1">
            <a:off x="1026" y="858496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14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77349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8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t="20489" r="14543" b="9450"/>
          <a:stretch/>
        </p:blipFill>
        <p:spPr>
          <a:xfrm>
            <a:off x="177590" y="2178424"/>
            <a:ext cx="9311304" cy="42939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51776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</a:t>
            </a:r>
          </a:p>
        </p:txBody>
      </p:sp>
      <p:sp>
        <p:nvSpPr>
          <p:cNvPr id="6" name="Овал 5"/>
          <p:cNvSpPr/>
          <p:nvPr/>
        </p:nvSpPr>
        <p:spPr>
          <a:xfrm>
            <a:off x="1514475" y="3597702"/>
            <a:ext cx="627592" cy="37142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endCxn id="6" idx="7"/>
          </p:cNvCxnSpPr>
          <p:nvPr/>
        </p:nvCxnSpPr>
        <p:spPr>
          <a:xfrm flipH="1">
            <a:off x="2050158" y="2150125"/>
            <a:ext cx="3552176" cy="150197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4284767" y="1074859"/>
            <a:ext cx="2794003" cy="107526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Выбор данных заказчика из справочника «Сводный реестр»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981270" y="3750054"/>
            <a:ext cx="724589" cy="219075"/>
          </a:xfrm>
          <a:prstGeom prst="ellipse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/>
          <a:srcRect t="15165" r="24392" b="17206"/>
          <a:stretch/>
        </p:blipFill>
        <p:spPr>
          <a:xfrm>
            <a:off x="5753203" y="2578647"/>
            <a:ext cx="6190246" cy="3114592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5062639" y="3686024"/>
            <a:ext cx="971548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188522" y="3686024"/>
            <a:ext cx="586960" cy="1845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015684" y="3473045"/>
            <a:ext cx="752411" cy="38426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11143393" y="5360293"/>
            <a:ext cx="559980" cy="33294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63334" y="3410248"/>
            <a:ext cx="2029244" cy="83433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строку, нажать «ОК»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>
            <a:endCxn id="29" idx="0"/>
          </p:cNvCxnSpPr>
          <p:nvPr/>
        </p:nvCxnSpPr>
        <p:spPr>
          <a:xfrm>
            <a:off x="10777956" y="4247373"/>
            <a:ext cx="645427" cy="111292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8142593" y="1140430"/>
            <a:ext cx="2870203" cy="107526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Поиск по коду организации </a:t>
            </a:r>
          </a:p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(например, по ИНН)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endCxn id="13" idx="7"/>
          </p:cNvCxnSpPr>
          <p:nvPr/>
        </p:nvCxnSpPr>
        <p:spPr>
          <a:xfrm flipH="1">
            <a:off x="7657907" y="2215696"/>
            <a:ext cx="1794125" cy="131362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6533715" y="2218673"/>
            <a:ext cx="2918318" cy="143336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804" y="84415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15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2895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1" grpId="0" animBg="1"/>
      <p:bldP spid="18" grpId="0" animBg="1"/>
      <p:bldP spid="13" grpId="0" animBg="1"/>
      <p:bldP spid="29" grpId="0" animBg="1"/>
      <p:bldP spid="14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" t="20481" r="14967" b="27112"/>
          <a:stretch/>
        </p:blipFill>
        <p:spPr>
          <a:xfrm>
            <a:off x="190549" y="2447365"/>
            <a:ext cx="12002061" cy="41609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95203" y="72728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</a:t>
            </a:r>
          </a:p>
        </p:txBody>
      </p:sp>
      <p:sp>
        <p:nvSpPr>
          <p:cNvPr id="7" name="Овал 6"/>
          <p:cNvSpPr/>
          <p:nvPr/>
        </p:nvSpPr>
        <p:spPr>
          <a:xfrm>
            <a:off x="535960" y="4372428"/>
            <a:ext cx="779377" cy="18390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494811" y="4337254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252148" y="4332268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0549" y="4556329"/>
            <a:ext cx="4657725" cy="82101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50755" y="4554069"/>
            <a:ext cx="2758441" cy="111442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вручную в соответствии с Документом-основанием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>
            <a:stCxn id="11" idx="1"/>
          </p:cNvCxnSpPr>
          <p:nvPr/>
        </p:nvCxnSpPr>
        <p:spPr>
          <a:xfrm flipH="1" flipV="1">
            <a:off x="7080096" y="4549554"/>
            <a:ext cx="1470659" cy="56172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93287" y="4551343"/>
            <a:ext cx="786809" cy="1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804" y="85383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16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50821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9962" r="18064" b="27478"/>
          <a:stretch/>
        </p:blipFill>
        <p:spPr>
          <a:xfrm>
            <a:off x="208478" y="1722223"/>
            <a:ext cx="10625396" cy="4255224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729818" y="15417"/>
            <a:ext cx="64971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 - в закрытой части Сводного реестра</a:t>
            </a:r>
          </a:p>
        </p:txBody>
      </p:sp>
      <p:sp>
        <p:nvSpPr>
          <p:cNvPr id="9" name="Овал 8"/>
          <p:cNvSpPr/>
          <p:nvPr/>
        </p:nvSpPr>
        <p:spPr>
          <a:xfrm>
            <a:off x="7484411" y="3485712"/>
            <a:ext cx="2565024" cy="28842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4702239" y="3873086"/>
            <a:ext cx="1327406" cy="92286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469855" y="4802570"/>
            <a:ext cx="2794003" cy="1777524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Если заказчик отсутствует в открытой части Сводного реестра, то ввод данных заказчика производится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0" y="84937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1741217" y="3876381"/>
            <a:ext cx="2959512" cy="91957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3308385" y="3873086"/>
            <a:ext cx="1392344" cy="9228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4637301" y="3866469"/>
            <a:ext cx="45433" cy="88876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17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38595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t="9007" r="11504" b="21820"/>
          <a:stretch/>
        </p:blipFill>
        <p:spPr>
          <a:xfrm>
            <a:off x="533336" y="1368105"/>
            <a:ext cx="11418071" cy="502026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01243" y="72728"/>
            <a:ext cx="6525682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 - в закрытой части Сводного реестра</a:t>
            </a:r>
          </a:p>
        </p:txBody>
      </p:sp>
      <p:sp>
        <p:nvSpPr>
          <p:cNvPr id="15" name="Овал 14"/>
          <p:cNvSpPr/>
          <p:nvPr/>
        </p:nvSpPr>
        <p:spPr>
          <a:xfrm>
            <a:off x="808981" y="3878238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553986" y="3880100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984906" y="3895375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0953" y="4853774"/>
            <a:ext cx="4681118" cy="2822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197851" y="4649515"/>
            <a:ext cx="2106083" cy="83688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Поля заполняются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19" idx="1"/>
            <a:endCxn id="16" idx="5"/>
          </p:cNvCxnSpPr>
          <p:nvPr/>
        </p:nvCxnSpPr>
        <p:spPr>
          <a:xfrm flipH="1" flipV="1">
            <a:off x="3228784" y="4067092"/>
            <a:ext cx="4969067" cy="10008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9" idx="1"/>
            <a:endCxn id="17" idx="4"/>
          </p:cNvCxnSpPr>
          <p:nvPr/>
        </p:nvCxnSpPr>
        <p:spPr>
          <a:xfrm flipH="1" flipV="1">
            <a:off x="6380194" y="4114450"/>
            <a:ext cx="1817657" cy="95350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9" idx="1"/>
            <a:endCxn id="15" idx="5"/>
          </p:cNvCxnSpPr>
          <p:nvPr/>
        </p:nvCxnSpPr>
        <p:spPr>
          <a:xfrm flipH="1" flipV="1">
            <a:off x="1483779" y="4065230"/>
            <a:ext cx="6714072" cy="100272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39" idx="1"/>
            <a:endCxn id="18" idx="4"/>
          </p:cNvCxnSpPr>
          <p:nvPr/>
        </p:nvCxnSpPr>
        <p:spPr>
          <a:xfrm flipH="1" flipV="1">
            <a:off x="3041512" y="5136044"/>
            <a:ext cx="1506918" cy="81709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4548430" y="5555204"/>
            <a:ext cx="3268134" cy="79586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ТОФК выбирается из справочника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804" y="85745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18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91055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10328" r="16777" b="16402"/>
          <a:stretch/>
        </p:blipFill>
        <p:spPr>
          <a:xfrm>
            <a:off x="1046507" y="1144092"/>
            <a:ext cx="10148715" cy="5026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920" y="65009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«Документ-основание»</a:t>
            </a:r>
          </a:p>
        </p:txBody>
      </p:sp>
      <p:sp>
        <p:nvSpPr>
          <p:cNvPr id="7" name="Овал 6"/>
          <p:cNvSpPr/>
          <p:nvPr/>
        </p:nvSpPr>
        <p:spPr>
          <a:xfrm>
            <a:off x="1386605" y="3754015"/>
            <a:ext cx="1298930" cy="24542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56610" y="3781764"/>
            <a:ext cx="838200" cy="2685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427796" y="3452137"/>
            <a:ext cx="1163004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493174" y="4203020"/>
            <a:ext cx="1163004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199658" y="3790283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142706" y="3790283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549464" y="4191489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660549" y="4191489"/>
            <a:ext cx="720554" cy="23780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685535" y="4481483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178124" y="4952214"/>
            <a:ext cx="2325054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370599" y="5286444"/>
            <a:ext cx="1277398" cy="2530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43650" y="1322309"/>
            <a:ext cx="3054563" cy="111442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Раздел заполняется в соответствии с Документом-основанием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9" name="Прямая со стрелкой 18"/>
          <p:cNvCxnSpPr>
            <a:stCxn id="18" idx="1"/>
          </p:cNvCxnSpPr>
          <p:nvPr/>
        </p:nvCxnSpPr>
        <p:spPr>
          <a:xfrm rot="10800000" flipV="1">
            <a:off x="3074676" y="1879522"/>
            <a:ext cx="3268975" cy="116681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0" y="86010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19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5934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44352" r="15275" b="8980"/>
          <a:stretch/>
        </p:blipFill>
        <p:spPr>
          <a:xfrm>
            <a:off x="190549" y="1532043"/>
            <a:ext cx="10889343" cy="29717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42593" y="51367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«Документ-основание»</a:t>
            </a:r>
          </a:p>
        </p:txBody>
      </p:sp>
      <p:sp>
        <p:nvSpPr>
          <p:cNvPr id="7" name="Овал 6"/>
          <p:cNvSpPr/>
          <p:nvPr/>
        </p:nvSpPr>
        <p:spPr>
          <a:xfrm>
            <a:off x="533336" y="3243549"/>
            <a:ext cx="1383885" cy="32792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32195" y="3912755"/>
            <a:ext cx="3420826" cy="4721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60070" y="2040236"/>
            <a:ext cx="3170601" cy="655842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Указать идентификатор государственного контракта</a:t>
            </a:r>
          </a:p>
        </p:txBody>
      </p:sp>
      <p:cxnSp>
        <p:nvCxnSpPr>
          <p:cNvPr id="16" name="Прямая со стрелкой 15"/>
          <p:cNvCxnSpPr>
            <a:stCxn id="15" idx="1"/>
          </p:cNvCxnSpPr>
          <p:nvPr/>
        </p:nvCxnSpPr>
        <p:spPr>
          <a:xfrm flipH="1">
            <a:off x="1425146" y="2368157"/>
            <a:ext cx="1434924" cy="90732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/>
          <a:srcRect l="-546" t="56512" r="9060" b="9677"/>
          <a:stretch/>
        </p:blipFill>
        <p:spPr>
          <a:xfrm>
            <a:off x="159876" y="4442130"/>
            <a:ext cx="11063841" cy="2331308"/>
          </a:xfrm>
          <a:prstGeom prst="rect">
            <a:avLst/>
          </a:prstGeom>
          <a:solidFill>
            <a:srgbClr val="CCECFF"/>
          </a:solidFill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3883694" y="3847070"/>
            <a:ext cx="2545940" cy="29907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6429634" y="3575219"/>
            <a:ext cx="4081847" cy="98579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добавлении строки поля заполняются автоматически, необходимо вложить скан-копию Документа-основания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971529" y="4305276"/>
            <a:ext cx="1943556" cy="60833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из справочников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4915085" y="4707573"/>
            <a:ext cx="563498" cy="627119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-12271" y="852915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20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5934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 animBg="1"/>
      <p:bldP spid="9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36457" y="158928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Листа согласования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5"/>
          <a:stretch/>
        </p:blipFill>
        <p:spPr bwMode="auto">
          <a:xfrm>
            <a:off x="461276" y="1772498"/>
            <a:ext cx="8326437" cy="330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5852726" y="2808325"/>
            <a:ext cx="971550" cy="3048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128" y="3712405"/>
            <a:ext cx="6048376" cy="288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589098" y="3628654"/>
            <a:ext cx="369888" cy="3048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84756" y="1015718"/>
            <a:ext cx="3344304" cy="2591082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Согласующий и утверждающий заполняются в соответствии с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Заявками на допуск сотрудников к ГИИС «Электронный бюджет».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наличии одной подписи в Карточке образцов подписей этап согласования можно пропустить.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>
            <a:stCxn id="10" idx="2"/>
          </p:cNvCxnSpPr>
          <p:nvPr/>
        </p:nvCxnSpPr>
        <p:spPr>
          <a:xfrm flipH="1">
            <a:off x="7213602" y="3606800"/>
            <a:ext cx="2643306" cy="143087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701801" y="5022049"/>
            <a:ext cx="2785532" cy="120941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документ в списке, нажать кнопку «На согласование»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>
            <a:stCxn id="12" idx="0"/>
            <a:endCxn id="9" idx="5"/>
          </p:cNvCxnSpPr>
          <p:nvPr/>
        </p:nvCxnSpPr>
        <p:spPr>
          <a:xfrm flipH="1" flipV="1">
            <a:off x="904817" y="3888817"/>
            <a:ext cx="2189750" cy="11332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2" idx="0"/>
            <a:endCxn id="7" idx="3"/>
          </p:cNvCxnSpPr>
          <p:nvPr/>
        </p:nvCxnSpPr>
        <p:spPr>
          <a:xfrm flipV="1">
            <a:off x="3094567" y="3068488"/>
            <a:ext cx="2900439" cy="195356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трелка вправо 34"/>
          <p:cNvSpPr/>
          <p:nvPr/>
        </p:nvSpPr>
        <p:spPr>
          <a:xfrm>
            <a:off x="4958492" y="5222491"/>
            <a:ext cx="965199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0" y="849177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21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61531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28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6987" y="3960547"/>
            <a:ext cx="6838950" cy="2257425"/>
          </a:xfrm>
          <a:prstGeom prst="rect">
            <a:avLst/>
          </a:prstGeom>
        </p:spPr>
      </p:pic>
      <p:pic>
        <p:nvPicPr>
          <p:cNvPr id="13" name="Рисунок 12" descr="28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2496" y="1346993"/>
            <a:ext cx="6781800" cy="2438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42593" y="199093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Согласование и утверждение Документа-основания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355" y="1783821"/>
            <a:ext cx="30670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9997017" y="2674408"/>
            <a:ext cx="962025" cy="39052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558" y="4424096"/>
            <a:ext cx="28479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9954683" y="5418666"/>
            <a:ext cx="962025" cy="39052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976159" y="2057399"/>
            <a:ext cx="1358900" cy="50879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57625" y="4574383"/>
            <a:ext cx="1477434" cy="5405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8170334" y="4868334"/>
            <a:ext cx="524932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8153400" y="2370667"/>
            <a:ext cx="465666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22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5307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765166" y="252658"/>
            <a:ext cx="6461759" cy="71791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Статусы Документа-основания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081556" y="2099419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6471" y="1838590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Черновик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14483" y="1828726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ввода информации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81486" y="2754914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Удален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6471" y="36390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smtClean="0">
                <a:solidFill>
                  <a:schemeClr val="tx1"/>
                </a:solidFill>
              </a:rPr>
              <a:t>согласовании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6471" y="45002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утверждении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81487" y="5363629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исполнении </a:t>
            </a:r>
            <a:r>
              <a:rPr lang="ru-RU" dirty="0" smtClean="0">
                <a:solidFill>
                  <a:schemeClr val="tx1"/>
                </a:solidFill>
              </a:rPr>
              <a:t>ЦС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14482" y="2745050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удален в связи с ошибочным вводом информации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14484" y="3639012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согласования клиентом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814483" y="4514119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утверждения клиентом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14481" y="5300997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направлен на обработку в Центр специализации (ЦС)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3081556" y="303319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076571" y="392222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081556" y="4797334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081556" y="5588131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0" y="857415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23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499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778241" y="225915"/>
            <a:ext cx="6461759" cy="71791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Статусы Документа-основания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081556" y="2099419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1490" y="1828726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согласовании ЦС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14483" y="1828726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согласования </a:t>
            </a:r>
            <a:r>
              <a:rPr lang="ru-RU" dirty="0">
                <a:solidFill>
                  <a:schemeClr val="tx1"/>
                </a:solidFill>
              </a:rPr>
              <a:t>Центром специализации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81486" y="2754914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утверждении ЦС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6471" y="36390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smtClean="0">
                <a:solidFill>
                  <a:schemeClr val="tx1"/>
                </a:solidFill>
              </a:rPr>
              <a:t>доработке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6471" y="45002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Отменен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81487" y="5363629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Включен в Перечень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14482" y="2745050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Документ-основание находится на стадии </a:t>
            </a:r>
            <a:r>
              <a:rPr lang="ru-RU" dirty="0" smtClean="0">
                <a:solidFill>
                  <a:schemeClr val="tx1"/>
                </a:solidFill>
              </a:rPr>
              <a:t>утверждения </a:t>
            </a:r>
            <a:r>
              <a:rPr lang="ru-RU" dirty="0">
                <a:solidFill>
                  <a:schemeClr val="tx1"/>
                </a:solidFill>
              </a:rPr>
              <a:t>Центром специализации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14484" y="3639012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возвращен клиенту на доработку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814483" y="4514119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отказан, необходимо ввести новый документ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14481" y="5300997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принят Центром специализации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3081556" y="303319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076571" y="392222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081556" y="4797334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081556" y="5588131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24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60107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42593" y="178650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Документ-основание в статусе «На доработке»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1666875"/>
            <a:ext cx="11182350" cy="458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5172075" y="3619548"/>
            <a:ext cx="1838326" cy="25712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405312" y="4238673"/>
            <a:ext cx="3233738" cy="25712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3228" y="5326912"/>
            <a:ext cx="8229600" cy="135328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документ в статусе «На доработке», нажать кнопку «Взять в работу», документ перейдет в статус «Черновик». Исправить недочеты и заново согласовать/утвердить документ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584187" y="1032060"/>
            <a:ext cx="3807714" cy="148254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Открыть документ в статусе «На доработке», раздел «Причины возврата», ознакомиться с причинами, проанализировать</a:t>
            </a:r>
          </a:p>
        </p:txBody>
      </p:sp>
      <p:cxnSp>
        <p:nvCxnSpPr>
          <p:cNvPr id="19" name="Прямая со стрелкой 18"/>
          <p:cNvCxnSpPr>
            <a:stCxn id="18" idx="2"/>
          </p:cNvCxnSpPr>
          <p:nvPr/>
        </p:nvCxnSpPr>
        <p:spPr>
          <a:xfrm flipH="1">
            <a:off x="5969002" y="2514600"/>
            <a:ext cx="3519042" cy="10752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8" idx="2"/>
            <a:endCxn id="9" idx="7"/>
          </p:cNvCxnSpPr>
          <p:nvPr/>
        </p:nvCxnSpPr>
        <p:spPr>
          <a:xfrm flipH="1">
            <a:off x="7165480" y="2514600"/>
            <a:ext cx="2322564" cy="176172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25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424439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01184" y="179637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Документ-основание в статусе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«Отменен»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4"/>
          <a:stretch/>
        </p:blipFill>
        <p:spPr bwMode="auto">
          <a:xfrm>
            <a:off x="1314451" y="1952624"/>
            <a:ext cx="10410824" cy="416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3895725" y="3430588"/>
            <a:ext cx="1360885" cy="31752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14550" y="4745038"/>
            <a:ext cx="3000375" cy="31752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45054" y="1659467"/>
            <a:ext cx="3972815" cy="1667933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Открыть документ в статусе «Отменен», раздел «Отметки ЦС обслуживания», ознакомиться с причинами отклонения, проанализировать.</a:t>
            </a:r>
          </a:p>
        </p:txBody>
      </p:sp>
      <p:cxnSp>
        <p:nvCxnSpPr>
          <p:cNvPr id="10" name="Прямая со стрелкой 9"/>
          <p:cNvCxnSpPr>
            <a:stCxn id="9" idx="1"/>
            <a:endCxn id="7" idx="7"/>
          </p:cNvCxnSpPr>
          <p:nvPr/>
        </p:nvCxnSpPr>
        <p:spPr>
          <a:xfrm rot="10800000" flipV="1">
            <a:off x="5057314" y="2493434"/>
            <a:ext cx="2687741" cy="98365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9" idx="1"/>
            <a:endCxn id="8" idx="6"/>
          </p:cNvCxnSpPr>
          <p:nvPr/>
        </p:nvCxnSpPr>
        <p:spPr>
          <a:xfrm rot="10800000" flipV="1">
            <a:off x="5114926" y="2493434"/>
            <a:ext cx="2630129" cy="24103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7067721" y="5308601"/>
            <a:ext cx="3972815" cy="127846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Статус «Отменен» является окончательным, необходимо создать новый Документ-основание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26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424439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093" r="26907" b="20423"/>
          <a:stretch/>
        </p:blipFill>
        <p:spPr>
          <a:xfrm>
            <a:off x="139876" y="2295524"/>
            <a:ext cx="7689674" cy="4114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130" t="16523" r="38460" b="18216"/>
          <a:stretch/>
        </p:blipFill>
        <p:spPr>
          <a:xfrm>
            <a:off x="5684518" y="2454569"/>
            <a:ext cx="6463666" cy="379671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975985" y="373993"/>
            <a:ext cx="6057899" cy="654707"/>
          </a:xfrm>
          <a:prstGeom prst="rect">
            <a:avLst/>
          </a:prstGeom>
        </p:spPr>
        <p:txBody>
          <a:bodyPr vert="horz" lIns="112892" tIns="56446" rIns="112892" bIns="56446" rtlCol="0" anchor="ctr">
            <a:noAutofit/>
          </a:bodyPr>
          <a:lstStyle>
            <a:lvl1pPr algn="l" defTabSz="1128918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endParaRPr lang="ru-RU" sz="1800" dirty="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68616" y="51437"/>
            <a:ext cx="7271384" cy="654707"/>
          </a:xfrm>
          <a:prstGeom prst="rect">
            <a:avLst/>
          </a:prstGeom>
        </p:spPr>
        <p:txBody>
          <a:bodyPr vert="horz" lIns="112892" tIns="56446" rIns="112892" bIns="56446" rtlCol="0" anchor="ctr">
            <a:noAutofit/>
          </a:bodyPr>
          <a:lstStyle>
            <a:lvl1pPr algn="l" defTabSz="1128918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Уведомление о включении в Перечень Документов-оснований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6905" y="996157"/>
            <a:ext cx="5917720" cy="128031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Пункт меню: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Казначейское сопровождение/ Управление расходами (казначейское сопровождение)/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Ведение перечня документов-оснований/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Уведомление о приеме документа-основания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0" y="860676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446720" y="5860325"/>
            <a:ext cx="2391729" cy="3404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666045" y="3145700"/>
            <a:ext cx="2391729" cy="3404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712970" y="3870365"/>
            <a:ext cx="971548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412748" y="6317773"/>
            <a:ext cx="3881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b="1" dirty="0" smtClean="0"/>
              <a:t>27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23907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5900161" y="136911"/>
            <a:ext cx="6339839" cy="504173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Контакты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12700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3336" y="1742218"/>
            <a:ext cx="9136875" cy="29392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000" dirty="0"/>
              <a:t>По вопросам подготовки и оформления документов, необходимых для открытия лицевого счета участника казначейского сопровождения можно обратиться в Отдел ведения федеральных реестров по телефонам: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590-149,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590-003,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590-069,</a:t>
            </a:r>
            <a:endParaRPr lang="en-US" sz="2000" dirty="0"/>
          </a:p>
          <a:p>
            <a:pPr algn="ctr">
              <a:spcAft>
                <a:spcPts val="600"/>
              </a:spcAft>
            </a:pPr>
            <a:r>
              <a:rPr lang="ru-RU" sz="2000" dirty="0"/>
              <a:t>590-059.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Электронная почта :   </a:t>
            </a:r>
            <a:r>
              <a:rPr lang="en-US" sz="2000" b="1" dirty="0">
                <a:solidFill>
                  <a:srgbClr val="002060"/>
                </a:solidFill>
              </a:rPr>
              <a:t>ovfr_ufk67@roskazna.ru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sp>
        <p:nvSpPr>
          <p:cNvPr id="10" name="object 9"/>
          <p:cNvSpPr/>
          <p:nvPr/>
        </p:nvSpPr>
        <p:spPr>
          <a:xfrm>
            <a:off x="9886951" y="366901"/>
            <a:ext cx="2340778" cy="5929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3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18042</TotalTime>
  <Words>1126</Words>
  <Application>Microsoft Office PowerPoint</Application>
  <PresentationFormat>Произвольный</PresentationFormat>
  <Paragraphs>216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 Порядок открытия лицевых счетов территориальными органами Федерального казначейства участникам казначейского сопровождения, утвержденный приказом Федерального казначейства от 22.12.2021 № 44н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Статусы Документа-основания</vt:lpstr>
      <vt:lpstr>Статусы Документа-основания</vt:lpstr>
      <vt:lpstr>Презентация PowerPoint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Магаленцева Галина Алексеевна</dc:creator>
  <cp:lastModifiedBy>Мухлынин Игорь Вячеславович</cp:lastModifiedBy>
  <cp:revision>1782</cp:revision>
  <cp:lastPrinted>2019-01-18T10:05:26Z</cp:lastPrinted>
  <dcterms:created xsi:type="dcterms:W3CDTF">2015-03-03T16:27:21Z</dcterms:created>
  <dcterms:modified xsi:type="dcterms:W3CDTF">2024-07-03T10:52:53Z</dcterms:modified>
</cp:coreProperties>
</file>